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3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5" r:id="rId8"/>
    <p:sldId id="266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34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10.JPG>
</file>

<file path=ppt/media/image11.JPG>
</file>

<file path=ppt/media/image12.gif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3.jpg>
</file>

<file path=ppt/media/image4.JPG>
</file>

<file path=ppt/media/image5.gif>
</file>

<file path=ppt/media/image6.png>
</file>

<file path=ppt/media/image7.jpg>
</file>

<file path=ppt/media/image8.gif>
</file>

<file path=ppt/media/image9.jp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632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63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313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2285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5255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19287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7376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1976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81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94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13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10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11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756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53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420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27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388717F-9D46-49FC-B71A-944F7DD21B1B}" type="datetimeFigureOut">
              <a:rPr lang="en-US" smtClean="0"/>
              <a:t>5/8/2022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2B8C65D-7D75-4477-8329-30A0D924C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236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  <p:sldLayoutId id="2147483885" r:id="rId12"/>
    <p:sldLayoutId id="2147483886" r:id="rId13"/>
    <p:sldLayoutId id="2147483887" r:id="rId14"/>
    <p:sldLayoutId id="2147483888" r:id="rId15"/>
    <p:sldLayoutId id="2147483889" r:id="rId16"/>
    <p:sldLayoutId id="214748389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13" Type="http://schemas.openxmlformats.org/officeDocument/2006/relationships/image" Target="../media/image23.png"/><Relationship Id="rId3" Type="http://schemas.microsoft.com/office/2007/relationships/media" Target="../media/media3.mp4"/><Relationship Id="rId7" Type="http://schemas.openxmlformats.org/officeDocument/2006/relationships/image" Target="../media/image17.JPG"/><Relationship Id="rId12" Type="http://schemas.openxmlformats.org/officeDocument/2006/relationships/image" Target="../media/image2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6.JPG"/><Relationship Id="rId11" Type="http://schemas.openxmlformats.org/officeDocument/2006/relationships/image" Target="../media/image21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0.jpg"/><Relationship Id="rId4" Type="http://schemas.openxmlformats.org/officeDocument/2006/relationships/video" Target="../media/media3.mp4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3000"/>
                <a:shade val="98000"/>
                <a:satMod val="150000"/>
                <a:lumMod val="102000"/>
              </a:schemeClr>
            </a:gs>
            <a:gs pos="50000">
              <a:schemeClr val="bg2">
                <a:tint val="98000"/>
                <a:shade val="90000"/>
                <a:satMod val="13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20054-D32E-4C1B-8813-37F8D91FE5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en-US" sz="5400"/>
              <a:t>Project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BF39AE-AB74-4DE1-80F0-939D6CBC8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9160" y="1987335"/>
            <a:ext cx="3265713" cy="5222117"/>
          </a:xfrm>
        </p:spPr>
        <p:txBody>
          <a:bodyPr anchor="ctr">
            <a:normAutofit/>
          </a:bodyPr>
          <a:lstStyle/>
          <a:p>
            <a:r>
              <a:rPr lang="en-US" dirty="0"/>
              <a:t>Jordan Clark</a:t>
            </a:r>
          </a:p>
        </p:txBody>
      </p:sp>
    </p:spTree>
    <p:extLst>
      <p:ext uri="{BB962C8B-B14F-4D97-AF65-F5344CB8AC3E}">
        <p14:creationId xmlns:p14="http://schemas.microsoft.com/office/powerpoint/2010/main" val="3282388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4BEAA-4BCD-41C7-AF9D-FC79E3261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532" y="365126"/>
            <a:ext cx="5181600" cy="1304284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Cube runner 2-class MI</a:t>
            </a:r>
            <a:r>
              <a:rPr lang="en-US" sz="1600" b="1" dirty="0">
                <a:solidFill>
                  <a:schemeClr val="bg1"/>
                </a:solidFill>
              </a:rPr>
              <a:t> (motor Imagery)</a:t>
            </a:r>
            <a:r>
              <a:rPr lang="en-US" sz="3200" b="1" dirty="0">
                <a:solidFill>
                  <a:schemeClr val="bg1"/>
                </a:solidFill>
              </a:rPr>
              <a:t>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1247E-FBCE-4AD6-99A8-31994A32CD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8757" y="1126325"/>
            <a:ext cx="4937655" cy="361526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Train using </a:t>
            </a:r>
            <a:r>
              <a:rPr lang="en-US" sz="1800" dirty="0" err="1">
                <a:solidFill>
                  <a:schemeClr val="bg1"/>
                </a:solidFill>
              </a:rPr>
              <a:t>OpenViBE’s</a:t>
            </a:r>
            <a:r>
              <a:rPr lang="en-US" sz="1800" dirty="0">
                <a:solidFill>
                  <a:schemeClr val="bg1"/>
                </a:solidFill>
              </a:rPr>
              <a:t> MI demo</a:t>
            </a:r>
          </a:p>
          <a:p>
            <a:r>
              <a:rPr lang="en-US" sz="1800" dirty="0">
                <a:solidFill>
                  <a:schemeClr val="bg1"/>
                </a:solidFill>
              </a:rPr>
              <a:t>Offline LDA to train classifier</a:t>
            </a:r>
          </a:p>
          <a:p>
            <a:r>
              <a:rPr lang="en-US" sz="1800" dirty="0">
                <a:solidFill>
                  <a:schemeClr val="bg1"/>
                </a:solidFill>
              </a:rPr>
              <a:t>Run </a:t>
            </a:r>
            <a:r>
              <a:rPr lang="en-US" sz="1800" dirty="0" err="1">
                <a:solidFill>
                  <a:schemeClr val="bg1"/>
                </a:solidFill>
              </a:rPr>
              <a:t>realtime</a:t>
            </a:r>
            <a:r>
              <a:rPr lang="en-US" sz="1800" dirty="0">
                <a:solidFill>
                  <a:schemeClr val="bg1"/>
                </a:solidFill>
              </a:rPr>
              <a:t> scenario</a:t>
            </a:r>
          </a:p>
          <a:p>
            <a:r>
              <a:rPr lang="en-US" sz="1800" dirty="0">
                <a:solidFill>
                  <a:schemeClr val="bg1"/>
                </a:solidFill>
              </a:rPr>
              <a:t>LSL to send classifier result to Unity</a:t>
            </a:r>
          </a:p>
          <a:p>
            <a:r>
              <a:rPr lang="en-US" sz="1800" dirty="0">
                <a:solidFill>
                  <a:schemeClr val="bg1"/>
                </a:solidFill>
              </a:rPr>
              <a:t>Move cube left or right to avoid blocks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842A45-E13C-46DB-9D19-D20872310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29907" y="955339"/>
            <a:ext cx="4934479" cy="3615266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Compare power spectral density in alpha and beta frequency domain of EEG signals over motor cortex when controlling </a:t>
            </a:r>
            <a:r>
              <a:rPr lang="en-US" sz="1800" dirty="0" err="1">
                <a:solidFill>
                  <a:schemeClr val="bg1"/>
                </a:solidFill>
              </a:rPr>
              <a:t>Canadarm</a:t>
            </a:r>
            <a:r>
              <a:rPr lang="en-US" sz="1800" dirty="0">
                <a:solidFill>
                  <a:schemeClr val="bg1"/>
                </a:solidFill>
              </a:rPr>
              <a:t> VR model with joystick under various alternate gravity environments simulated using an unloading harness and an inversion table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55F7FFA-1597-4EDF-A731-7ABEC4EB2A50}"/>
              </a:ext>
            </a:extLst>
          </p:cNvPr>
          <p:cNvSpPr txBox="1">
            <a:spLocks/>
          </p:cNvSpPr>
          <p:nvPr/>
        </p:nvSpPr>
        <p:spPr>
          <a:xfrm>
            <a:off x="6172200" y="365126"/>
            <a:ext cx="5181600" cy="13042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err="1">
                <a:solidFill>
                  <a:schemeClr val="bg1"/>
                </a:solidFill>
              </a:rPr>
              <a:t>Canadarm</a:t>
            </a:r>
            <a:r>
              <a:rPr lang="en-US" sz="3200" b="1" dirty="0">
                <a:solidFill>
                  <a:schemeClr val="bg1"/>
                </a:solidFill>
              </a:rPr>
              <a:t> ISS VR</a:t>
            </a:r>
          </a:p>
        </p:txBody>
      </p:sp>
      <p:pic>
        <p:nvPicPr>
          <p:cNvPr id="7" name="Picture 6" descr="A picture containing text, electronics, computer&#10;&#10;Description automatically generated">
            <a:extLst>
              <a:ext uri="{FF2B5EF4-FFF2-40B4-BE49-F238E27FC236}">
                <a16:creationId xmlns:a16="http://schemas.microsoft.com/office/drawing/2014/main" id="{15786F32-5CC3-4B7E-9CCC-1CD73CDCA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5590" y="4082830"/>
            <a:ext cx="4449311" cy="24100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BE8456-1D73-495C-BE7E-7733C22BA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33" y="4082830"/>
            <a:ext cx="4524501" cy="245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78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DB2C-8489-4A05-A276-7B8855D95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4" y="234196"/>
            <a:ext cx="8534400" cy="150706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Excrement collection device</a:t>
            </a:r>
            <a:r>
              <a:rPr lang="en-US" sz="1100" b="1" dirty="0">
                <a:solidFill>
                  <a:schemeClr val="bg1"/>
                </a:solidFill>
              </a:rPr>
              <a:t>  </a:t>
            </a:r>
            <a:r>
              <a:rPr lang="en-US" sz="1200" b="1" dirty="0">
                <a:solidFill>
                  <a:schemeClr val="bg1"/>
                </a:solidFill>
              </a:rPr>
              <a:t>:  Senior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F7D8C-245F-48E7-82A9-E2BB3DCF8F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074" y="788246"/>
            <a:ext cx="8534400" cy="361526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Separate liquids and solids</a:t>
            </a:r>
          </a:p>
          <a:p>
            <a:r>
              <a:rPr lang="en-US" sz="1800" dirty="0">
                <a:solidFill>
                  <a:schemeClr val="bg1"/>
                </a:solidFill>
              </a:rPr>
              <a:t>Store in collection device</a:t>
            </a:r>
          </a:p>
          <a:p>
            <a:r>
              <a:rPr lang="en-US" sz="1800" dirty="0">
                <a:solidFill>
                  <a:schemeClr val="bg1"/>
                </a:solidFill>
              </a:rPr>
              <a:t>Sanitary transfer to larger container</a:t>
            </a:r>
          </a:p>
          <a:p>
            <a:r>
              <a:rPr lang="en-US" sz="1800" dirty="0">
                <a:solidFill>
                  <a:schemeClr val="bg1"/>
                </a:solidFill>
              </a:rPr>
              <a:t>Sanitary transport to lab for analysis</a:t>
            </a:r>
          </a:p>
          <a:p>
            <a:r>
              <a:rPr lang="en-US" sz="1800" dirty="0">
                <a:solidFill>
                  <a:schemeClr val="bg1"/>
                </a:solidFill>
              </a:rPr>
              <a:t>My part: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200" dirty="0">
                <a:solidFill>
                  <a:schemeClr val="bg1"/>
                </a:solidFill>
              </a:rPr>
              <a:t>design ideation, CAD, animation, 3D printing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BCCC405-0F0B-4239-946E-C4DB0DE4B0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02" r="17955"/>
          <a:stretch/>
        </p:blipFill>
        <p:spPr>
          <a:xfrm rot="5400000">
            <a:off x="199667" y="4267836"/>
            <a:ext cx="2552700" cy="2038349"/>
          </a:xfrm>
          <a:prstGeom prst="rect">
            <a:avLst/>
          </a:prstGeom>
        </p:spPr>
      </p:pic>
      <p:pic>
        <p:nvPicPr>
          <p:cNvPr id="7" name="Picture 6" descr="A picture containing container, bin&#10;&#10;Description automatically generated">
            <a:extLst>
              <a:ext uri="{FF2B5EF4-FFF2-40B4-BE49-F238E27FC236}">
                <a16:creationId xmlns:a16="http://schemas.microsoft.com/office/drawing/2014/main" id="{A254D891-8CF7-4646-AEE4-0902EECB2B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739" y="4423200"/>
            <a:ext cx="3544426" cy="1727619"/>
          </a:xfrm>
          <a:prstGeom prst="rect">
            <a:avLst/>
          </a:prstGeom>
        </p:spPr>
      </p:pic>
      <p:pic>
        <p:nvPicPr>
          <p:cNvPr id="6" name="Picture 5" descr="A picture containing writing implement, stationary, pencil, pen&#10;&#10;Description automatically generated">
            <a:extLst>
              <a:ext uri="{FF2B5EF4-FFF2-40B4-BE49-F238E27FC236}">
                <a16:creationId xmlns:a16="http://schemas.microsoft.com/office/drawing/2014/main" id="{D55BD09F-3E26-423C-B0AF-B2E3130BD8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157" y="1551709"/>
            <a:ext cx="5379769" cy="234145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288C812-E09B-4A44-90EE-8DFD58D4F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9687" y="4287116"/>
            <a:ext cx="3057525" cy="203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E69CF14B-9577-4B58-B3E5-C18147AB63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943" y="4442481"/>
            <a:ext cx="2235744" cy="172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35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6CA2-2E01-4EE6-9B26-68F9D8DF4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688" y="328337"/>
            <a:ext cx="10287000" cy="1293028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SSVEP control for VR drone flight </a:t>
            </a:r>
            <a:r>
              <a:rPr lang="en-US" sz="1200" b="1" dirty="0">
                <a:solidFill>
                  <a:schemeClr val="bg1"/>
                </a:solidFill>
              </a:rPr>
              <a:t>:  BCI Class Final Project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291C2-8CA4-4A6D-B62F-C36633952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688" y="1621365"/>
            <a:ext cx="7527022" cy="3932147"/>
          </a:xfrm>
        </p:spPr>
        <p:txBody>
          <a:bodyPr>
            <a:normAutofit lnSpcReduction="10000"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Unity training and testing environment</a:t>
            </a:r>
          </a:p>
          <a:p>
            <a:r>
              <a:rPr lang="en-US" sz="1800" dirty="0">
                <a:solidFill>
                  <a:schemeClr val="bg1"/>
                </a:solidFill>
              </a:rPr>
              <a:t>UDP to sync unity with EEG to label directions</a:t>
            </a:r>
          </a:p>
          <a:p>
            <a:r>
              <a:rPr lang="en-US" sz="1800" dirty="0">
                <a:solidFill>
                  <a:schemeClr val="bg1"/>
                </a:solidFill>
              </a:rPr>
              <a:t>Offline analysis for method verification</a:t>
            </a:r>
          </a:p>
          <a:p>
            <a:r>
              <a:rPr lang="en-US" sz="1800" dirty="0">
                <a:solidFill>
                  <a:schemeClr val="bg1"/>
                </a:solidFill>
              </a:rPr>
              <a:t>Realtime Simulink model using persistent matrix</a:t>
            </a:r>
          </a:p>
          <a:p>
            <a:r>
              <a:rPr lang="en-US" sz="1800" dirty="0">
                <a:solidFill>
                  <a:schemeClr val="bg1"/>
                </a:solidFill>
              </a:rPr>
              <a:t>Fast Fourier Transform to covert to frequency domain</a:t>
            </a:r>
          </a:p>
          <a:p>
            <a:r>
              <a:rPr lang="en-US" sz="1800" dirty="0">
                <a:solidFill>
                  <a:schemeClr val="bg1"/>
                </a:solidFill>
              </a:rPr>
              <a:t>Prediction is frequency at highest intensity</a:t>
            </a:r>
          </a:p>
          <a:p>
            <a:r>
              <a:rPr lang="en-US" sz="1800" dirty="0">
                <a:solidFill>
                  <a:schemeClr val="bg1"/>
                </a:solidFill>
              </a:rPr>
              <a:t>Moving mean of predicted frequencies</a:t>
            </a:r>
          </a:p>
          <a:p>
            <a:r>
              <a:rPr lang="en-US" sz="1800" dirty="0">
                <a:solidFill>
                  <a:schemeClr val="bg1"/>
                </a:solidFill>
              </a:rPr>
              <a:t>Choose least difference to target frequencies</a:t>
            </a:r>
          </a:p>
          <a:p>
            <a:r>
              <a:rPr lang="en-US" sz="1800" dirty="0">
                <a:solidFill>
                  <a:schemeClr val="bg1"/>
                </a:solidFill>
              </a:rPr>
              <a:t>Send prediction and receive in unity via UDP</a:t>
            </a:r>
          </a:p>
          <a:p>
            <a:r>
              <a:rPr lang="en-US" sz="1800" dirty="0">
                <a:solidFill>
                  <a:schemeClr val="bg1"/>
                </a:solidFill>
              </a:rPr>
              <a:t>Move drone in predicted direction</a:t>
            </a:r>
          </a:p>
        </p:txBody>
      </p:sp>
      <p:pic>
        <p:nvPicPr>
          <p:cNvPr id="5" name="Picture 4" descr="A picture containing text, indoor, computer, desk&#10;&#10;Description automatically generated">
            <a:extLst>
              <a:ext uri="{FF2B5EF4-FFF2-40B4-BE49-F238E27FC236}">
                <a16:creationId xmlns:a16="http://schemas.microsoft.com/office/drawing/2014/main" id="{B64ABED7-B7FF-47C9-9C90-8CD2F8FD3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0803" y="2072409"/>
            <a:ext cx="4793287" cy="271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12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8DFA6-77A8-42EB-BB0D-9BC429A99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395" y="233510"/>
            <a:ext cx="11613605" cy="150706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Hybrid BCI soft-robotic assistive glove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:  </a:t>
            </a:r>
            <a:r>
              <a:rPr lang="en-US" sz="1200" b="1" dirty="0" err="1">
                <a:solidFill>
                  <a:schemeClr val="bg1"/>
                </a:solidFill>
              </a:rPr>
              <a:t>Biorobotics</a:t>
            </a:r>
            <a:r>
              <a:rPr lang="en-US" sz="1200" b="1" dirty="0">
                <a:solidFill>
                  <a:schemeClr val="bg1"/>
                </a:solidFill>
              </a:rPr>
              <a:t> Class Final project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3C953-485F-4841-8713-A08A38C8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396" y="1329191"/>
            <a:ext cx="8534400" cy="541975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Unity training environment w/ </a:t>
            </a:r>
            <a:r>
              <a:rPr lang="en-US" sz="1800" dirty="0" err="1">
                <a:solidFill>
                  <a:schemeClr val="bg1"/>
                </a:solidFill>
              </a:rPr>
              <a:t>udp</a:t>
            </a:r>
            <a:r>
              <a:rPr lang="en-US" sz="1800" dirty="0">
                <a:solidFill>
                  <a:schemeClr val="bg1"/>
                </a:solidFill>
              </a:rPr>
              <a:t> to Simulink</a:t>
            </a:r>
          </a:p>
          <a:p>
            <a:r>
              <a:rPr lang="en-US" sz="1800" dirty="0">
                <a:solidFill>
                  <a:schemeClr val="bg1"/>
                </a:solidFill>
              </a:rPr>
              <a:t>7-class actual movement with EEG + </a:t>
            </a:r>
            <a:r>
              <a:rPr lang="en-US" sz="1800" dirty="0" err="1">
                <a:solidFill>
                  <a:schemeClr val="bg1"/>
                </a:solidFill>
              </a:rPr>
              <a:t>fNIRS</a:t>
            </a:r>
            <a:r>
              <a:rPr lang="en-US" sz="1800" dirty="0">
                <a:solidFill>
                  <a:schemeClr val="bg1"/>
                </a:solidFill>
              </a:rPr>
              <a:t> over motor cortex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Thumb, index, middle, ring, pinky, fist, relaxed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13-class with EMG - soft and strong finger movements</a:t>
            </a:r>
          </a:p>
          <a:p>
            <a:r>
              <a:rPr lang="en-US" sz="1800" dirty="0" err="1">
                <a:solidFill>
                  <a:schemeClr val="bg1"/>
                </a:solidFill>
              </a:rPr>
              <a:t>Matlab</a:t>
            </a:r>
            <a:r>
              <a:rPr lang="en-US" sz="1800" dirty="0">
                <a:solidFill>
                  <a:schemeClr val="bg1"/>
                </a:solidFill>
              </a:rPr>
              <a:t> for offline and online feature extraction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EEG – power spectral density, spectral flatness, entropy</a:t>
            </a:r>
          </a:p>
          <a:p>
            <a:pPr lvl="1"/>
            <a:r>
              <a:rPr lang="en-US" sz="1600" dirty="0" err="1">
                <a:solidFill>
                  <a:schemeClr val="bg1"/>
                </a:solidFill>
              </a:rPr>
              <a:t>fNIRS</a:t>
            </a:r>
            <a:r>
              <a:rPr lang="en-US" sz="1600" dirty="0">
                <a:solidFill>
                  <a:schemeClr val="bg1"/>
                </a:solidFill>
              </a:rPr>
              <a:t> – avg, rms, skewness, kurtosis</a:t>
            </a:r>
          </a:p>
          <a:p>
            <a:r>
              <a:rPr lang="en-US" sz="1800" dirty="0">
                <a:solidFill>
                  <a:schemeClr val="bg1"/>
                </a:solidFill>
              </a:rPr>
              <a:t>Train NN using features and target matrices</a:t>
            </a:r>
          </a:p>
          <a:p>
            <a:r>
              <a:rPr lang="en-US" sz="1800" dirty="0">
                <a:solidFill>
                  <a:schemeClr val="bg1"/>
                </a:solidFill>
              </a:rPr>
              <a:t>Realtime </a:t>
            </a:r>
            <a:r>
              <a:rPr lang="en-US" sz="1800" dirty="0" err="1">
                <a:solidFill>
                  <a:schemeClr val="bg1"/>
                </a:solidFill>
              </a:rPr>
              <a:t>simulink</a:t>
            </a:r>
            <a:r>
              <a:rPr lang="en-US" sz="1800" dirty="0">
                <a:solidFill>
                  <a:schemeClr val="bg1"/>
                </a:solidFill>
              </a:rPr>
              <a:t> model using trained NN</a:t>
            </a:r>
          </a:p>
          <a:p>
            <a:r>
              <a:rPr lang="en-US" sz="1800" dirty="0">
                <a:solidFill>
                  <a:schemeClr val="bg1"/>
                </a:solidFill>
              </a:rPr>
              <a:t>UDP send predicted finger to glove’s Arduino code</a:t>
            </a:r>
          </a:p>
          <a:p>
            <a:r>
              <a:rPr lang="en-US" sz="1800" dirty="0">
                <a:solidFill>
                  <a:schemeClr val="bg1"/>
                </a:solidFill>
              </a:rPr>
              <a:t>Adjust air pressure to actuate desired finger</a:t>
            </a:r>
          </a:p>
          <a:p>
            <a:endParaRPr lang="en-US" sz="2000" dirty="0"/>
          </a:p>
          <a:p>
            <a:endParaRPr lang="en-US" dirty="0"/>
          </a:p>
        </p:txBody>
      </p:sp>
      <p:pic>
        <p:nvPicPr>
          <p:cNvPr id="5" name="Picture 4" descr="A person lying on a bed&#10;&#10;Description automatically generated with low confidence">
            <a:extLst>
              <a:ext uri="{FF2B5EF4-FFF2-40B4-BE49-F238E27FC236}">
                <a16:creationId xmlns:a16="http://schemas.microsoft.com/office/drawing/2014/main" id="{BB8DE157-9CCD-4E7C-B568-810E9BB9ED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8" r="26734"/>
          <a:stretch/>
        </p:blipFill>
        <p:spPr>
          <a:xfrm rot="5400000">
            <a:off x="8467466" y="1427202"/>
            <a:ext cx="2769948" cy="2605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4A800C-3F1E-5DFE-90E3-19974777D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903" y="4239430"/>
            <a:ext cx="4229100" cy="238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96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BFE15-D6C5-4E83-B752-4FE7F229B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415" y="245633"/>
            <a:ext cx="10741594" cy="150706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IEEE Student Poster Competition</a:t>
            </a:r>
            <a:r>
              <a:rPr lang="en-US" sz="1400" b="1" dirty="0">
                <a:solidFill>
                  <a:schemeClr val="bg1"/>
                </a:solidFill>
              </a:rPr>
              <a:t> :  2</a:t>
            </a:r>
            <a:r>
              <a:rPr lang="en-US" sz="1400" b="1" baseline="30000" dirty="0">
                <a:solidFill>
                  <a:schemeClr val="bg1"/>
                </a:solidFill>
              </a:rPr>
              <a:t>nd</a:t>
            </a:r>
            <a:r>
              <a:rPr lang="en-US" sz="1400" b="1" dirty="0">
                <a:solidFill>
                  <a:schemeClr val="bg1"/>
                </a:solidFill>
              </a:rPr>
              <a:t> place area, 1</a:t>
            </a:r>
            <a:r>
              <a:rPr lang="en-US" sz="1400" b="1" baseline="30000" dirty="0">
                <a:solidFill>
                  <a:schemeClr val="bg1"/>
                </a:solidFill>
              </a:rPr>
              <a:t>st</a:t>
            </a:r>
            <a:r>
              <a:rPr lang="en-US" sz="1400" b="1" dirty="0">
                <a:solidFill>
                  <a:schemeClr val="bg1"/>
                </a:solidFill>
              </a:rPr>
              <a:t> place local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48FEB-A5C4-4DA0-81C3-23C3183D1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878" y="1752700"/>
            <a:ext cx="7761001" cy="51743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Neuro-Virtual Interface System to Understand Human Brain Responses in Simulated Space Conditions</a:t>
            </a:r>
          </a:p>
          <a:p>
            <a:pPr marL="0" indent="0">
              <a:buNone/>
            </a:pPr>
            <a:endParaRPr lang="en-US" sz="6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Unloading harness and inversion table to simulate reduced gravity environments</a:t>
            </a:r>
          </a:p>
          <a:p>
            <a:r>
              <a:rPr lang="en-US" sz="1800" dirty="0">
                <a:solidFill>
                  <a:schemeClr val="bg1"/>
                </a:solidFill>
              </a:rPr>
              <a:t>6-class MI and SSVEP to control drone and 7 </a:t>
            </a:r>
            <a:r>
              <a:rPr lang="en-US" sz="1800" dirty="0" err="1">
                <a:solidFill>
                  <a:schemeClr val="bg1"/>
                </a:solidFill>
              </a:rPr>
              <a:t>dof</a:t>
            </a:r>
            <a:r>
              <a:rPr lang="en-US" sz="1800" dirty="0">
                <a:solidFill>
                  <a:schemeClr val="bg1"/>
                </a:solidFill>
              </a:rPr>
              <a:t> industrial robotic arm</a:t>
            </a:r>
          </a:p>
          <a:p>
            <a:r>
              <a:rPr lang="en-US" sz="1800" dirty="0">
                <a:solidFill>
                  <a:schemeClr val="bg1"/>
                </a:solidFill>
              </a:rPr>
              <a:t>Filter alpha and beta frequency domain</a:t>
            </a:r>
          </a:p>
          <a:p>
            <a:r>
              <a:rPr lang="en-US" sz="1800" dirty="0">
                <a:solidFill>
                  <a:schemeClr val="bg1"/>
                </a:solidFill>
              </a:rPr>
              <a:t>Compare </a:t>
            </a:r>
            <a:r>
              <a:rPr lang="en-US" sz="1800" dirty="0" err="1">
                <a:solidFill>
                  <a:schemeClr val="bg1"/>
                </a:solidFill>
              </a:rPr>
              <a:t>psd</a:t>
            </a:r>
            <a:r>
              <a:rPr lang="en-US" sz="1800" dirty="0">
                <a:solidFill>
                  <a:schemeClr val="bg1"/>
                </a:solidFill>
              </a:rPr>
              <a:t> and spectral entropy of mars gravity, ISS, and earth</a:t>
            </a:r>
          </a:p>
          <a:p>
            <a:r>
              <a:rPr lang="en-US" sz="1800" dirty="0">
                <a:solidFill>
                  <a:schemeClr val="bg1"/>
                </a:solidFill>
              </a:rPr>
              <a:t>Findings: Spectral beta values increase compared to alpha values for mars and ISS compared to earth, which shows a higher required workload for mental tasks in simulated reduced gravity environments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3133DB9-C19F-42C5-946E-2C05278D5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255" y="4170526"/>
            <a:ext cx="3456597" cy="18695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0ADF77-6A67-4BA8-947D-8B29F222E995}"/>
              </a:ext>
            </a:extLst>
          </p:cNvPr>
          <p:cNvSpPr txBox="1"/>
          <p:nvPr/>
        </p:nvSpPr>
        <p:spPr>
          <a:xfrm>
            <a:off x="8569045" y="3542581"/>
            <a:ext cx="26554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Kinova</a:t>
            </a:r>
            <a:r>
              <a:rPr lang="en-US" sz="1200" dirty="0">
                <a:solidFill>
                  <a:schemeClr val="bg1"/>
                </a:solidFill>
              </a:rPr>
              <a:t> Moon SSVEP Environment</a:t>
            </a:r>
          </a:p>
        </p:txBody>
      </p:sp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2FDC2A6-6703-45DB-ACE9-703F31833C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255" y="1556677"/>
            <a:ext cx="3456597" cy="18723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C3AA037-E661-4C5C-B99F-D01BDCC690EA}"/>
              </a:ext>
            </a:extLst>
          </p:cNvPr>
          <p:cNvSpPr txBox="1"/>
          <p:nvPr/>
        </p:nvSpPr>
        <p:spPr>
          <a:xfrm>
            <a:off x="8569045" y="6114023"/>
            <a:ext cx="26554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Drone Mars MI Environment</a:t>
            </a:r>
          </a:p>
        </p:txBody>
      </p:sp>
    </p:spTree>
    <p:extLst>
      <p:ext uri="{BB962C8B-B14F-4D97-AF65-F5344CB8AC3E}">
        <p14:creationId xmlns:p14="http://schemas.microsoft.com/office/powerpoint/2010/main" val="1599022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8DFA6-77A8-42EB-BB0D-9BC429A99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396" y="233510"/>
            <a:ext cx="11035208" cy="150706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AR EMG Controlled Hand</a:t>
            </a:r>
            <a:r>
              <a:rPr lang="en-US" sz="1200" b="1" dirty="0">
                <a:solidFill>
                  <a:schemeClr val="bg1"/>
                </a:solidFill>
              </a:rPr>
              <a:t>:  Master’s Thesis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3C953-485F-4841-8713-A08A38C89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396" y="1329191"/>
            <a:ext cx="8534400" cy="541975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Unity training environment w/ </a:t>
            </a:r>
            <a:r>
              <a:rPr lang="en-US" sz="1800" dirty="0" err="1">
                <a:solidFill>
                  <a:schemeClr val="bg1"/>
                </a:solidFill>
              </a:rPr>
              <a:t>udp</a:t>
            </a:r>
            <a:r>
              <a:rPr lang="en-US" sz="1800" dirty="0">
                <a:solidFill>
                  <a:schemeClr val="bg1"/>
                </a:solidFill>
              </a:rPr>
              <a:t> to Simulink</a:t>
            </a:r>
          </a:p>
          <a:p>
            <a:r>
              <a:rPr lang="en-US" sz="1800" dirty="0">
                <a:solidFill>
                  <a:schemeClr val="bg1"/>
                </a:solidFill>
              </a:rPr>
              <a:t>7-class finger movement with </a:t>
            </a:r>
            <a:r>
              <a:rPr lang="en-US" sz="1800" dirty="0" err="1">
                <a:solidFill>
                  <a:schemeClr val="bg1"/>
                </a:solidFill>
              </a:rPr>
              <a:t>myoband</a:t>
            </a:r>
            <a:endParaRPr lang="en-US" sz="1800" dirty="0">
              <a:solidFill>
                <a:schemeClr val="bg1"/>
              </a:solidFill>
            </a:endParaRP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Thumb, index, middle, ring, pinky, fist, relaxed</a:t>
            </a:r>
          </a:p>
          <a:p>
            <a:r>
              <a:rPr lang="en-US" sz="1800" dirty="0">
                <a:solidFill>
                  <a:schemeClr val="bg1"/>
                </a:solidFill>
              </a:rPr>
              <a:t>Sliding window, 15-45Hz bandpass filter, FFT, rectify, normalize</a:t>
            </a:r>
          </a:p>
          <a:p>
            <a:r>
              <a:rPr lang="en-US" sz="1800" dirty="0" err="1">
                <a:solidFill>
                  <a:schemeClr val="bg1"/>
                </a:solidFill>
              </a:rPr>
              <a:t>Matlab</a:t>
            </a:r>
            <a:r>
              <a:rPr lang="en-US" sz="1800" dirty="0">
                <a:solidFill>
                  <a:schemeClr val="bg1"/>
                </a:solidFill>
              </a:rPr>
              <a:t> for real-time feature extraction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Time domain – mean, max, rms, variance, standard deviation, sum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Frequency domain – mean, max, rms, variance, standard deviation, sum</a:t>
            </a:r>
          </a:p>
          <a:p>
            <a:r>
              <a:rPr lang="en-US" sz="1800" dirty="0">
                <a:solidFill>
                  <a:schemeClr val="bg1"/>
                </a:solidFill>
              </a:rPr>
              <a:t>Train NN using features and target matrices</a:t>
            </a:r>
          </a:p>
          <a:p>
            <a:r>
              <a:rPr lang="en-US" sz="1800" dirty="0">
                <a:solidFill>
                  <a:schemeClr val="bg1"/>
                </a:solidFill>
              </a:rPr>
              <a:t>Realtime </a:t>
            </a:r>
            <a:r>
              <a:rPr lang="en-US" sz="1800" dirty="0" err="1">
                <a:solidFill>
                  <a:schemeClr val="bg1"/>
                </a:solidFill>
              </a:rPr>
              <a:t>simulink</a:t>
            </a:r>
            <a:r>
              <a:rPr lang="en-US" sz="1800" dirty="0">
                <a:solidFill>
                  <a:schemeClr val="bg1"/>
                </a:solidFill>
              </a:rPr>
              <a:t> model using trained NN with real-time accuracy</a:t>
            </a:r>
          </a:p>
          <a:p>
            <a:r>
              <a:rPr lang="en-US" sz="1800" dirty="0">
                <a:solidFill>
                  <a:schemeClr val="bg1"/>
                </a:solidFill>
              </a:rPr>
              <a:t>UDP send predicted finger to Magic Leap One AR Hand</a:t>
            </a:r>
          </a:p>
          <a:p>
            <a:r>
              <a:rPr lang="en-US" sz="1800" dirty="0">
                <a:solidFill>
                  <a:schemeClr val="bg1"/>
                </a:solidFill>
              </a:rPr>
              <a:t>Adjust AR hand joint angles based on predicted class</a:t>
            </a:r>
          </a:p>
          <a:p>
            <a:endParaRPr lang="en-US" sz="2000" dirty="0"/>
          </a:p>
          <a:p>
            <a:endParaRPr lang="en-US" dirty="0"/>
          </a:p>
        </p:txBody>
      </p:sp>
      <p:pic>
        <p:nvPicPr>
          <p:cNvPr id="8" name="Picture 7" descr="A picture containing indoor, person, window&#10;&#10;Description automatically generated">
            <a:extLst>
              <a:ext uri="{FF2B5EF4-FFF2-40B4-BE49-F238E27FC236}">
                <a16:creationId xmlns:a16="http://schemas.microsoft.com/office/drawing/2014/main" id="{47017807-18F0-CB4A-9E11-DBA57A4938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10" b="123"/>
          <a:stretch/>
        </p:blipFill>
        <p:spPr>
          <a:xfrm>
            <a:off x="7896263" y="321165"/>
            <a:ext cx="1575782" cy="28388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D08888C-6469-F66D-E8B3-AC4FFAEAF5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20941" y="460189"/>
            <a:ext cx="1904420" cy="2037006"/>
          </a:xfrm>
          <a:prstGeom prst="rect">
            <a:avLst/>
          </a:prstGeom>
        </p:spPr>
      </p:pic>
      <p:pic>
        <p:nvPicPr>
          <p:cNvPr id="4" name="emgUnityHand720">
            <a:hlinkClick r:id="" action="ppaction://media"/>
            <a:extLst>
              <a:ext uri="{FF2B5EF4-FFF2-40B4-BE49-F238E27FC236}">
                <a16:creationId xmlns:a16="http://schemas.microsoft.com/office/drawing/2014/main" id="{8369169C-4798-114D-4D58-645E124FC1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83482" y="2841824"/>
            <a:ext cx="2197755" cy="390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021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228C8-D5EC-96A0-A47A-0E9120BC1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6721" y="1200165"/>
            <a:ext cx="1910914" cy="5762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Soccer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DCF2D5-AD60-99E2-A06B-664F82EFEC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5724" y="1224071"/>
            <a:ext cx="3130511" cy="5762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Zombie Shooter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625E63-36B8-7DA7-A8ED-9F449212D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396" y="-18771"/>
            <a:ext cx="11035208" cy="150706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Unity games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5E1B1A4-6886-104B-9037-4FA2BA8137F5}"/>
              </a:ext>
            </a:extLst>
          </p:cNvPr>
          <p:cNvSpPr txBox="1">
            <a:spLocks/>
          </p:cNvSpPr>
          <p:nvPr/>
        </p:nvSpPr>
        <p:spPr>
          <a:xfrm>
            <a:off x="6458158" y="83934"/>
            <a:ext cx="4820025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b="1" dirty="0">
                <a:solidFill>
                  <a:schemeClr val="bg1"/>
                </a:solidFill>
              </a:rPr>
              <a:t>Machine Learning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3438BE43-9E09-5719-3287-676DE262C128}"/>
              </a:ext>
            </a:extLst>
          </p:cNvPr>
          <p:cNvSpPr txBox="1">
            <a:spLocks/>
          </p:cNvSpPr>
          <p:nvPr/>
        </p:nvSpPr>
        <p:spPr>
          <a:xfrm>
            <a:off x="5994400" y="1224072"/>
            <a:ext cx="6143812" cy="51289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</a:rPr>
              <a:t>Regression classification with </a:t>
            </a:r>
            <a:r>
              <a:rPr lang="en-US" sz="1800" dirty="0" err="1">
                <a:solidFill>
                  <a:schemeClr val="bg1"/>
                </a:solidFill>
              </a:rPr>
              <a:t>Sk</a:t>
            </a:r>
            <a:r>
              <a:rPr lang="en-US" sz="1800" dirty="0">
                <a:solidFill>
                  <a:schemeClr val="bg1"/>
                </a:solidFill>
              </a:rPr>
              <a:t>-learn</a:t>
            </a:r>
          </a:p>
          <a:p>
            <a:r>
              <a:rPr lang="en-US" sz="1800" dirty="0">
                <a:solidFill>
                  <a:schemeClr val="bg1"/>
                </a:solidFill>
              </a:rPr>
              <a:t>Sentiment Analysis using </a:t>
            </a:r>
            <a:r>
              <a:rPr lang="en-US" sz="1800" dirty="0" err="1">
                <a:solidFill>
                  <a:schemeClr val="bg1"/>
                </a:solidFill>
              </a:rPr>
              <a:t>tensorflow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biLSTM</a:t>
            </a:r>
            <a:r>
              <a:rPr lang="en-US" sz="1800" dirty="0">
                <a:solidFill>
                  <a:schemeClr val="bg1"/>
                </a:solidFill>
              </a:rPr>
              <a:t> &amp; </a:t>
            </a:r>
            <a:r>
              <a:rPr lang="en-US" sz="1800" dirty="0" err="1">
                <a:solidFill>
                  <a:schemeClr val="bg1"/>
                </a:solidFill>
              </a:rPr>
              <a:t>biGRU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Image classification</a:t>
            </a:r>
          </a:p>
          <a:p>
            <a:pPr lvl="1"/>
            <a:r>
              <a:rPr lang="en-US" sz="1600" dirty="0" err="1">
                <a:solidFill>
                  <a:schemeClr val="bg1"/>
                </a:solidFill>
              </a:rPr>
              <a:t>Sk</a:t>
            </a:r>
            <a:r>
              <a:rPr lang="en-US" sz="1600" dirty="0">
                <a:solidFill>
                  <a:schemeClr val="bg1"/>
                </a:solidFill>
              </a:rPr>
              <a:t>-learn MLP, </a:t>
            </a:r>
            <a:r>
              <a:rPr lang="en-US" sz="1600" dirty="0" err="1">
                <a:solidFill>
                  <a:schemeClr val="bg1"/>
                </a:solidFill>
              </a:rPr>
              <a:t>Tensforflow</a:t>
            </a:r>
            <a:r>
              <a:rPr lang="en-US" sz="1600" dirty="0">
                <a:solidFill>
                  <a:schemeClr val="bg1"/>
                </a:solidFill>
              </a:rPr>
              <a:t> sequential </a:t>
            </a:r>
            <a:r>
              <a:rPr lang="en-US" sz="1600" dirty="0" err="1">
                <a:solidFill>
                  <a:schemeClr val="bg1"/>
                </a:solidFill>
              </a:rPr>
              <a:t>nn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biLSTM</a:t>
            </a:r>
            <a:r>
              <a:rPr lang="en-US" sz="1600" dirty="0">
                <a:solidFill>
                  <a:schemeClr val="bg1"/>
                </a:solidFill>
              </a:rPr>
              <a:t>, GRU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EMG classification</a:t>
            </a:r>
          </a:p>
          <a:p>
            <a:pPr lvl="1"/>
            <a:r>
              <a:rPr lang="en-US" sz="1600" dirty="0" err="1">
                <a:solidFill>
                  <a:schemeClr val="bg1"/>
                </a:solidFill>
              </a:rPr>
              <a:t>Sk</a:t>
            </a:r>
            <a:r>
              <a:rPr lang="en-US" sz="1600" dirty="0">
                <a:solidFill>
                  <a:schemeClr val="bg1"/>
                </a:solidFill>
              </a:rPr>
              <a:t>-learn MLP, SVM, </a:t>
            </a:r>
            <a:r>
              <a:rPr lang="en-US" sz="1600" dirty="0" err="1">
                <a:solidFill>
                  <a:schemeClr val="bg1"/>
                </a:solidFill>
              </a:rPr>
              <a:t>Tensorflow</a:t>
            </a:r>
            <a:r>
              <a:rPr lang="en-US" sz="1600" dirty="0">
                <a:solidFill>
                  <a:schemeClr val="bg1"/>
                </a:solidFill>
              </a:rPr>
              <a:t> sequential </a:t>
            </a:r>
            <a:r>
              <a:rPr lang="en-US" sz="1600" dirty="0" err="1">
                <a:solidFill>
                  <a:schemeClr val="bg1"/>
                </a:solidFill>
              </a:rPr>
              <a:t>nn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biLSTM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CNN Image Style Transfer</a:t>
            </a:r>
          </a:p>
          <a:p>
            <a:pPr lvl="1"/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14" name="Picture 13" descr="A picture containing person&#10;&#10;Description automatically generated">
            <a:extLst>
              <a:ext uri="{FF2B5EF4-FFF2-40B4-BE49-F238E27FC236}">
                <a16:creationId xmlns:a16="http://schemas.microsoft.com/office/drawing/2014/main" id="{A657CF05-9526-D1FB-D497-50D57DBDE39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24348" y="5678073"/>
            <a:ext cx="1266067" cy="949551"/>
          </a:xfrm>
          <a:prstGeom prst="rect">
            <a:avLst/>
          </a:prstGeom>
        </p:spPr>
      </p:pic>
      <p:pic>
        <p:nvPicPr>
          <p:cNvPr id="16" name="Picture 15" descr="A person standing in front of a fountain&#10;&#10;Description automatically generated with low confidence">
            <a:extLst>
              <a:ext uri="{FF2B5EF4-FFF2-40B4-BE49-F238E27FC236}">
                <a16:creationId xmlns:a16="http://schemas.microsoft.com/office/drawing/2014/main" id="{7374DA60-ACFF-3B88-948D-A2A81EA4A7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606" y="4079731"/>
            <a:ext cx="949550" cy="1266067"/>
          </a:xfrm>
          <a:prstGeom prst="rect">
            <a:avLst/>
          </a:prstGeom>
        </p:spPr>
      </p:pic>
      <p:pic>
        <p:nvPicPr>
          <p:cNvPr id="17" name="Picture 16" descr="Background pattern&#10;&#10;Description automatically generated">
            <a:extLst>
              <a:ext uri="{FF2B5EF4-FFF2-40B4-BE49-F238E27FC236}">
                <a16:creationId xmlns:a16="http://schemas.microsoft.com/office/drawing/2014/main" id="{DBDFBBB6-664B-2635-8F96-751164032D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180" y="5573603"/>
            <a:ext cx="1980378" cy="1113962"/>
          </a:xfrm>
          <a:prstGeom prst="rect">
            <a:avLst/>
          </a:prstGeom>
        </p:spPr>
      </p:pic>
      <p:pic>
        <p:nvPicPr>
          <p:cNvPr id="18" name="Picture 17" descr="A picture containing person, indoor, spectacles, goggles&#10;&#10;Description automatically generated">
            <a:extLst>
              <a:ext uri="{FF2B5EF4-FFF2-40B4-BE49-F238E27FC236}">
                <a16:creationId xmlns:a16="http://schemas.microsoft.com/office/drawing/2014/main" id="{90DEC2C7-BDD8-721D-D084-F236302EF8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2580" y="5519815"/>
            <a:ext cx="950144" cy="1266067"/>
          </a:xfrm>
          <a:prstGeom prst="rect">
            <a:avLst/>
          </a:prstGeom>
        </p:spPr>
      </p:pic>
      <p:pic>
        <p:nvPicPr>
          <p:cNvPr id="19" name="Picture 18" descr="A picture containing text, ground, military vehicle&#10;&#10;Description automatically generated">
            <a:extLst>
              <a:ext uri="{FF2B5EF4-FFF2-40B4-BE49-F238E27FC236}">
                <a16:creationId xmlns:a16="http://schemas.microsoft.com/office/drawing/2014/main" id="{D212D538-B7D3-909E-95DA-BD4897D815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181" y="4198759"/>
            <a:ext cx="1980377" cy="1113962"/>
          </a:xfrm>
          <a:prstGeom prst="rect">
            <a:avLst/>
          </a:prstGeom>
        </p:spPr>
      </p:pic>
      <p:pic>
        <p:nvPicPr>
          <p:cNvPr id="20" name="Picture 19" descr="A picture containing text&#10;&#10;Description automatically generated">
            <a:extLst>
              <a:ext uri="{FF2B5EF4-FFF2-40B4-BE49-F238E27FC236}">
                <a16:creationId xmlns:a16="http://schemas.microsoft.com/office/drawing/2014/main" id="{0AFB0328-5FBE-3467-385C-3EC28F1562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2580" y="4078940"/>
            <a:ext cx="950144" cy="1266858"/>
          </a:xfrm>
          <a:prstGeom prst="rect">
            <a:avLst/>
          </a:prstGeom>
        </p:spPr>
      </p:pic>
      <p:pic>
        <p:nvPicPr>
          <p:cNvPr id="6" name="SoccerCompressed">
            <a:hlinkClick r:id="" action="ppaction://media"/>
            <a:extLst>
              <a:ext uri="{FF2B5EF4-FFF2-40B4-BE49-F238E27FC236}">
                <a16:creationId xmlns:a16="http://schemas.microsoft.com/office/drawing/2014/main" id="{F3E714ED-6B63-D6DD-A7F6-644508292C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30891" y="1985213"/>
            <a:ext cx="2356744" cy="4189767"/>
          </a:xfrm>
          <a:prstGeom prst="rect">
            <a:avLst/>
          </a:prstGeom>
        </p:spPr>
      </p:pic>
      <p:pic>
        <p:nvPicPr>
          <p:cNvPr id="15" name="ZombieCompressed">
            <a:hlinkClick r:id="" action="ppaction://media"/>
            <a:extLst>
              <a:ext uri="{FF2B5EF4-FFF2-40B4-BE49-F238E27FC236}">
                <a16:creationId xmlns:a16="http://schemas.microsoft.com/office/drawing/2014/main" id="{D648CA9B-66FF-62AF-1EC7-E6969AEF4740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110901" y="1985213"/>
            <a:ext cx="2357156" cy="4189767"/>
          </a:xfrm>
        </p:spPr>
      </p:pic>
    </p:spTree>
    <p:extLst>
      <p:ext uri="{BB962C8B-B14F-4D97-AF65-F5344CB8AC3E}">
        <p14:creationId xmlns:p14="http://schemas.microsoft.com/office/powerpoint/2010/main" val="4043360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97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0">
                <p:cTn id="1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F055E-BA36-405F-BCEA-29DD6896A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433" y="183780"/>
            <a:ext cx="8534400" cy="150706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Future Interests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45C9C0D-E158-4CFC-9C18-187A8C3A73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9633274"/>
              </p:ext>
            </p:extLst>
          </p:nvPr>
        </p:nvGraphicFramePr>
        <p:xfrm>
          <a:off x="599432" y="1533088"/>
          <a:ext cx="11178711" cy="59436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428994">
                  <a:extLst>
                    <a:ext uri="{9D8B030D-6E8A-4147-A177-3AD203B41FA5}">
                      <a16:colId xmlns:a16="http://schemas.microsoft.com/office/drawing/2014/main" val="405410917"/>
                    </a:ext>
                  </a:extLst>
                </a:gridCol>
                <a:gridCol w="2642532">
                  <a:extLst>
                    <a:ext uri="{9D8B030D-6E8A-4147-A177-3AD203B41FA5}">
                      <a16:colId xmlns:a16="http://schemas.microsoft.com/office/drawing/2014/main" val="1452920096"/>
                    </a:ext>
                  </a:extLst>
                </a:gridCol>
                <a:gridCol w="2785145">
                  <a:extLst>
                    <a:ext uri="{9D8B030D-6E8A-4147-A177-3AD203B41FA5}">
                      <a16:colId xmlns:a16="http://schemas.microsoft.com/office/drawing/2014/main" val="973212633"/>
                    </a:ext>
                  </a:extLst>
                </a:gridCol>
                <a:gridCol w="3322040">
                  <a:extLst>
                    <a:ext uri="{9D8B030D-6E8A-4147-A177-3AD203B41FA5}">
                      <a16:colId xmlns:a16="http://schemas.microsoft.com/office/drawing/2014/main" val="1289053497"/>
                    </a:ext>
                  </a:extLst>
                </a:gridCol>
              </a:tblGrid>
              <a:tr h="30293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BCI</a:t>
                      </a:r>
                    </a:p>
                  </a:txBody>
                  <a:tcPr marL="74212" marR="74212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BCI XR</a:t>
                      </a:r>
                    </a:p>
                  </a:txBody>
                  <a:tcPr marL="74212" marR="74212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AR</a:t>
                      </a:r>
                    </a:p>
                  </a:txBody>
                  <a:tcPr marL="74212" marR="74212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VR</a:t>
                      </a:r>
                    </a:p>
                  </a:txBody>
                  <a:tcPr marL="74212" marR="74212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356670"/>
                  </a:ext>
                </a:extLst>
              </a:tr>
              <a:tr h="1464547">
                <a:tc rowSpan="3"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Retinal and cochlear implants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DBS therapy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EMG remote / keyboard for media and UI controls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Adjust game weather, music, dialog based on user’s emotions / vitals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Monitor attention during reading,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nlp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summarize missed material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L="74212" marR="74212"/>
                </a:tc>
                <a:tc rowSpan="3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BCI environment for locked-in patients with MI movement, P300 text editor, MI drawing, SSVEP GUI, telepresence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Exposure therapy environment and monitoring for anxiety / phobias to identify and counteract triggers</a:t>
                      </a:r>
                    </a:p>
                  </a:txBody>
                  <a:tcPr marL="74212" marR="74212"/>
                </a:tc>
                <a:tc rowSpan="3"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Surgeon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HuD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with CV aid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Music stand w/ library, tuner, metronome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Cooking instructions with CV next step detection and food monitoring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Creative workstation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en-US" baseline="30000" dirty="0">
                          <a:solidFill>
                            <a:schemeClr val="bg1"/>
                          </a:solidFill>
                        </a:rPr>
                        <a:t>rd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person character controller /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rc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car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Tower defense game</a:t>
                      </a:r>
                    </a:p>
                  </a:txBody>
                  <a:tcPr marL="74212" marR="74212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OR w/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HuD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for training surgeons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Psychology experiment environment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Chemistry / Physics lab</a:t>
                      </a:r>
                    </a:p>
                  </a:txBody>
                  <a:tcPr marL="74212" marR="74212"/>
                </a:tc>
                <a:extLst>
                  <a:ext uri="{0D108BD9-81ED-4DB2-BD59-A6C34878D82A}">
                    <a16:rowId xmlns:a16="http://schemas.microsoft.com/office/drawing/2014/main" val="3781898700"/>
                  </a:ext>
                </a:extLst>
              </a:tr>
              <a:tr h="29878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ysClr val="windowText" lastClr="000000"/>
                          </a:solidFill>
                        </a:rPr>
                        <a:t>Code / ML</a:t>
                      </a:r>
                    </a:p>
                  </a:txBody>
                  <a:tcPr marL="74212" marR="74212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182650"/>
                  </a:ext>
                </a:extLst>
              </a:tr>
              <a:tr h="279306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Anomaly detection</a:t>
                      </a:r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CV for medical diagnoses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ConvNets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for segmentation, classification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GANs for artistic effects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RNN, LSTM for dynamic gesture classification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marL="74212" marR="74212"/>
                </a:tc>
                <a:extLst>
                  <a:ext uri="{0D108BD9-81ED-4DB2-BD59-A6C34878D82A}">
                    <a16:rowId xmlns:a16="http://schemas.microsoft.com/office/drawing/2014/main" val="20443126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8532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Custom 7">
      <a:dk1>
        <a:sysClr val="windowText" lastClr="000000"/>
      </a:dk1>
      <a:lt1>
        <a:sysClr val="window" lastClr="FFFFFF"/>
      </a:lt1>
      <a:dk2>
        <a:srgbClr val="2190C8"/>
      </a:dk2>
      <a:lt2>
        <a:srgbClr val="DBEFF9"/>
      </a:lt2>
      <a:accent1>
        <a:srgbClr val="76C2E8"/>
      </a:accent1>
      <a:accent2>
        <a:srgbClr val="4FCEFF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7025</TotalTime>
  <Words>716</Words>
  <Application>Microsoft Office PowerPoint</Application>
  <PresentationFormat>Widescreen</PresentationFormat>
  <Paragraphs>101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Slice</vt:lpstr>
      <vt:lpstr>Project Portfolio</vt:lpstr>
      <vt:lpstr>Cube runner 2-class MI (motor Imagery) game</vt:lpstr>
      <vt:lpstr>Excrement collection device  :  Senior Design </vt:lpstr>
      <vt:lpstr>SSVEP control for VR drone flight :  BCI Class Final Project</vt:lpstr>
      <vt:lpstr>Hybrid BCI soft-robotic assistive glove :  Biorobotics Class Final project</vt:lpstr>
      <vt:lpstr>IEEE Student Poster Competition :  2nd place area, 1st place local</vt:lpstr>
      <vt:lpstr>AR EMG Controlled Hand:  Master’s Thesis</vt:lpstr>
      <vt:lpstr>Unity games</vt:lpstr>
      <vt:lpstr>Future Interests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Portfolio</dc:title>
  <dc:creator>Jordan Clark</dc:creator>
  <cp:lastModifiedBy>Jordan Clark</cp:lastModifiedBy>
  <cp:revision>49</cp:revision>
  <dcterms:created xsi:type="dcterms:W3CDTF">2021-05-26T22:25:35Z</dcterms:created>
  <dcterms:modified xsi:type="dcterms:W3CDTF">2022-05-08T22:05:11Z</dcterms:modified>
</cp:coreProperties>
</file>

<file path=docProps/thumbnail.jpeg>
</file>